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Albert Sans" panose="020B0604020202020204" charset="0"/>
      <p:regular r:id="rId19"/>
      <p:bold r:id="rId20"/>
      <p:italic r:id="rId21"/>
      <p:boldItalic r:id="rId22"/>
    </p:embeddedFont>
    <p:embeddedFont>
      <p:font typeface="Alexandria Medium" panose="020B0604020202020204" charset="-78"/>
      <p:regular r:id="rId23"/>
      <p:bold r:id="rId24"/>
    </p:embeddedFont>
    <p:embeddedFont>
      <p:font typeface="Comfortaa" panose="020B0604020202020204" charset="0"/>
      <p:regular r:id="rId25"/>
      <p:bold r:id="rId26"/>
    </p:embeddedFont>
    <p:embeddedFont>
      <p:font typeface="Comfortaa Medium" panose="020B0604020202020204" charset="0"/>
      <p:regular r:id="rId27"/>
      <p:bold r:id="rId28"/>
    </p:embeddedFont>
    <p:embeddedFont>
      <p:font typeface="Comfortaa SemiBold" panose="020B0604020202020204" charset="0"/>
      <p:regular r:id="rId29"/>
      <p:bold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Roboto Light" panose="02000000000000000000" pitchFamily="2" charset="0"/>
      <p:regular r:id="rId35"/>
      <p:bold r:id="rId36"/>
      <p:italic r:id="rId37"/>
      <p:boldItalic r:id="rId38"/>
    </p:embeddedFont>
    <p:embeddedFont>
      <p:font typeface="Roboto Medium" panose="02000000000000000000" pitchFamily="2" charset="0"/>
      <p:regular r:id="rId39"/>
      <p:bold r:id="rId40"/>
      <p:italic r:id="rId41"/>
      <p:boldItalic r:id="rId42"/>
    </p:embeddedFont>
    <p:embeddedFont>
      <p:font typeface="Roboto SemiBold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85DB83-BBF3-409C-BF8C-2A033DC0A6BF}">
  <a:tblStyle styleId="{2185DB83-BBF3-409C-BF8C-2A033DC0A6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D00F882-BF35-43D0-B973-607D489BA5D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14" y="1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58abb5f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58abb5f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0da8f4e63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0da8f4e63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a31018d4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a31018d4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a31018d4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a31018d4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50da8f4e6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50da8f4e63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56c8f57b20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56c8f57b20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0da8f4e63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0da8f4e63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56c8f57b2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56c8f57b20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0816e1d5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0816e1d5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50816e1d5f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50816e1d5f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0da8f4e6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50da8f4e6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0da8f4e63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0da8f4e63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0da8f4e6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0da8f4e6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0da8f4e6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0da8f4e6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0da8f4e6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0da8f4e6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0da8f4e6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0da8f4e6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1750" y="1958600"/>
            <a:ext cx="4280100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>
            <a:spLocks noGrp="1"/>
          </p:cNvSpPr>
          <p:nvPr>
            <p:ph type="title" hasCustomPrompt="1"/>
          </p:nvPr>
        </p:nvSpPr>
        <p:spPr>
          <a:xfrm>
            <a:off x="715100" y="3068600"/>
            <a:ext cx="7713900" cy="15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3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>
            <a:spLocks noGrp="1"/>
          </p:cNvSpPr>
          <p:nvPr>
            <p:ph type="title" hasCustomPrompt="1"/>
          </p:nvPr>
        </p:nvSpPr>
        <p:spPr>
          <a:xfrm>
            <a:off x="1070650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1609075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3" hasCustomPrompt="1"/>
          </p:nvPr>
        </p:nvSpPr>
        <p:spPr>
          <a:xfrm>
            <a:off x="1070650" y="21035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"/>
          </p:nvPr>
        </p:nvSpPr>
        <p:spPr>
          <a:xfrm>
            <a:off x="1609075" y="2103524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5" hasCustomPrompt="1"/>
          </p:nvPr>
        </p:nvSpPr>
        <p:spPr>
          <a:xfrm>
            <a:off x="1070650" y="28397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6"/>
          </p:nvPr>
        </p:nvSpPr>
        <p:spPr>
          <a:xfrm>
            <a:off x="1609075" y="28397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7" hasCustomPrompt="1"/>
          </p:nvPr>
        </p:nvSpPr>
        <p:spPr>
          <a:xfrm>
            <a:off x="1070650" y="35759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1609075" y="35759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9" hasCustomPrompt="1"/>
          </p:nvPr>
        </p:nvSpPr>
        <p:spPr>
          <a:xfrm>
            <a:off x="4927449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5465950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14" hasCustomPrompt="1"/>
          </p:nvPr>
        </p:nvSpPr>
        <p:spPr>
          <a:xfrm>
            <a:off x="4927449" y="2103522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5465950" y="2103519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16" hasCustomPrompt="1"/>
          </p:nvPr>
        </p:nvSpPr>
        <p:spPr>
          <a:xfrm>
            <a:off x="4927449" y="2839728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7"/>
          </p:nvPr>
        </p:nvSpPr>
        <p:spPr>
          <a:xfrm>
            <a:off x="5465950" y="2839721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8" hasCustomPrompt="1"/>
          </p:nvPr>
        </p:nvSpPr>
        <p:spPr>
          <a:xfrm>
            <a:off x="4927449" y="35759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9"/>
          </p:nvPr>
        </p:nvSpPr>
        <p:spPr>
          <a:xfrm>
            <a:off x="5465950" y="3575916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4"/>
          <p:cNvPicPr preferRelativeResize="0"/>
          <p:nvPr/>
        </p:nvPicPr>
        <p:blipFill rotWithShape="1">
          <a:blip r:embed="rId2">
            <a:alphaModFix/>
          </a:blip>
          <a:srcRect l="-6643" t="13471" r="27548" b="-35825"/>
          <a:stretch/>
        </p:blipFill>
        <p:spPr>
          <a:xfrm>
            <a:off x="5819050" y="0"/>
            <a:ext cx="33249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4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 txBox="1">
            <a:spLocks noGrp="1"/>
          </p:cNvSpPr>
          <p:nvPr>
            <p:ph type="subTitle" idx="1"/>
          </p:nvPr>
        </p:nvSpPr>
        <p:spPr>
          <a:xfrm>
            <a:off x="715100" y="1503175"/>
            <a:ext cx="5930100" cy="20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2"/>
          </p:nvPr>
        </p:nvSpPr>
        <p:spPr>
          <a:xfrm>
            <a:off x="715100" y="3965300"/>
            <a:ext cx="59301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5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 rot="10800000" flipH="1">
            <a:off x="0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715100" y="2259575"/>
            <a:ext cx="4276800" cy="231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body" idx="1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6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715100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body" idx="1"/>
          </p:nvPr>
        </p:nvSpPr>
        <p:spPr>
          <a:xfrm>
            <a:off x="715100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"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7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4302272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body" idx="1"/>
          </p:nvPr>
        </p:nvSpPr>
        <p:spPr>
          <a:xfrm>
            <a:off x="4302272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>
            <a:spLocks noGrp="1"/>
          </p:cNvSpPr>
          <p:nvPr>
            <p:ph type="title"/>
          </p:nvPr>
        </p:nvSpPr>
        <p:spPr>
          <a:xfrm>
            <a:off x="1545472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body" idx="1"/>
          </p:nvPr>
        </p:nvSpPr>
        <p:spPr>
          <a:xfrm>
            <a:off x="1545472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lt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2"/>
          </p:nvPr>
        </p:nvSpPr>
        <p:spPr>
          <a:xfrm>
            <a:off x="715100" y="32990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59301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59301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lt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>
            <a:off x="715100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2"/>
          </p:nvPr>
        </p:nvSpPr>
        <p:spPr>
          <a:xfrm>
            <a:off x="7151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3"/>
          </p:nvPr>
        </p:nvSpPr>
        <p:spPr>
          <a:xfrm>
            <a:off x="3506100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4"/>
          </p:nvPr>
        </p:nvSpPr>
        <p:spPr>
          <a:xfrm>
            <a:off x="3506099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5"/>
          </p:nvPr>
        </p:nvSpPr>
        <p:spPr>
          <a:xfrm>
            <a:off x="6297202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6"/>
          </p:nvPr>
        </p:nvSpPr>
        <p:spPr>
          <a:xfrm>
            <a:off x="62972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3">
            <a:alphaModFix/>
          </a:blip>
          <a:srcRect l="36283" t="30" r="-6" b="-40"/>
          <a:stretch/>
        </p:blipFill>
        <p:spPr>
          <a:xfrm rot="10800000">
            <a:off x="5864950" y="-3275"/>
            <a:ext cx="32790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7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1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>
            <a:spLocks noGrp="1"/>
          </p:cNvSpPr>
          <p:nvPr>
            <p:ph type="subTitle" idx="1"/>
          </p:nvPr>
        </p:nvSpPr>
        <p:spPr>
          <a:xfrm>
            <a:off x="715100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subTitle" idx="2"/>
          </p:nvPr>
        </p:nvSpPr>
        <p:spPr>
          <a:xfrm>
            <a:off x="7151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subTitle" idx="3"/>
          </p:nvPr>
        </p:nvSpPr>
        <p:spPr>
          <a:xfrm>
            <a:off x="3506099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4"/>
          </p:nvPr>
        </p:nvSpPr>
        <p:spPr>
          <a:xfrm>
            <a:off x="3506099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5"/>
          </p:nvPr>
        </p:nvSpPr>
        <p:spPr>
          <a:xfrm>
            <a:off x="6297200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6"/>
          </p:nvPr>
        </p:nvSpPr>
        <p:spPr>
          <a:xfrm>
            <a:off x="62972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solidFill>
          <a:schemeClr val="lt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2"/>
          <p:cNvPicPr preferRelativeResize="0"/>
          <p:nvPr/>
        </p:nvPicPr>
        <p:blipFill rotWithShape="1">
          <a:blip r:embed="rId2">
            <a:alphaModFix/>
          </a:blip>
          <a:srcRect l="104756" t="-108210" r="280062" b="47851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subTitle" idx="2"/>
          </p:nvPr>
        </p:nvSpPr>
        <p:spPr>
          <a:xfrm>
            <a:off x="715100" y="32990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subTitle" idx="5"/>
          </p:nvPr>
        </p:nvSpPr>
        <p:spPr>
          <a:xfrm>
            <a:off x="4648300" y="20465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subTitle" idx="6"/>
          </p:nvPr>
        </p:nvSpPr>
        <p:spPr>
          <a:xfrm>
            <a:off x="4648300" y="32990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ubTitle" idx="7"/>
          </p:nvPr>
        </p:nvSpPr>
        <p:spPr>
          <a:xfrm>
            <a:off x="4648300" y="16667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subTitle" idx="8"/>
          </p:nvPr>
        </p:nvSpPr>
        <p:spPr>
          <a:xfrm>
            <a:off x="4648300" y="29192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subTitle" idx="1"/>
          </p:nvPr>
        </p:nvSpPr>
        <p:spPr>
          <a:xfrm>
            <a:off x="715100" y="18797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2"/>
          </p:nvPr>
        </p:nvSpPr>
        <p:spPr>
          <a:xfrm>
            <a:off x="715100" y="35744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ubTitle" idx="3"/>
          </p:nvPr>
        </p:nvSpPr>
        <p:spPr>
          <a:xfrm>
            <a:off x="715100" y="12245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subTitle" idx="5"/>
          </p:nvPr>
        </p:nvSpPr>
        <p:spPr>
          <a:xfrm>
            <a:off x="3355799" y="18797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ubTitle" idx="6"/>
          </p:nvPr>
        </p:nvSpPr>
        <p:spPr>
          <a:xfrm>
            <a:off x="3355799" y="35744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subTitle" idx="7"/>
          </p:nvPr>
        </p:nvSpPr>
        <p:spPr>
          <a:xfrm>
            <a:off x="3355800" y="12245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subTitle" idx="8"/>
          </p:nvPr>
        </p:nvSpPr>
        <p:spPr>
          <a:xfrm>
            <a:off x="3355800" y="29192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subTitle" idx="9"/>
          </p:nvPr>
        </p:nvSpPr>
        <p:spPr>
          <a:xfrm>
            <a:off x="5996501" y="18797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3"/>
          <p:cNvSpPr txBox="1">
            <a:spLocks noGrp="1"/>
          </p:cNvSpPr>
          <p:nvPr>
            <p:ph type="subTitle" idx="13"/>
          </p:nvPr>
        </p:nvSpPr>
        <p:spPr>
          <a:xfrm>
            <a:off x="5996501" y="35744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subTitle" idx="14"/>
          </p:nvPr>
        </p:nvSpPr>
        <p:spPr>
          <a:xfrm>
            <a:off x="5996503" y="12245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65" name="Google Shape;165;p23"/>
          <p:cNvSpPr txBox="1">
            <a:spLocks noGrp="1"/>
          </p:cNvSpPr>
          <p:nvPr>
            <p:ph type="subTitle" idx="15"/>
          </p:nvPr>
        </p:nvSpPr>
        <p:spPr>
          <a:xfrm>
            <a:off x="5996503" y="29192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66" name="Google Shape;166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solidFill>
          <a:schemeClr val="lt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4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 txBox="1">
            <a:spLocks noGrp="1"/>
          </p:cNvSpPr>
          <p:nvPr>
            <p:ph type="title" hasCustomPrompt="1"/>
          </p:nvPr>
        </p:nvSpPr>
        <p:spPr>
          <a:xfrm>
            <a:off x="715100" y="983000"/>
            <a:ext cx="7713900" cy="9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0" name="Google Shape;170;p24"/>
          <p:cNvSpPr txBox="1">
            <a:spLocks noGrp="1"/>
          </p:cNvSpPr>
          <p:nvPr>
            <p:ph type="subTitle" idx="1"/>
          </p:nvPr>
        </p:nvSpPr>
        <p:spPr>
          <a:xfrm>
            <a:off x="715100" y="1858700"/>
            <a:ext cx="77139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921600"/>
            <a:ext cx="7713900" cy="9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2" name="Google Shape;172;p24"/>
          <p:cNvSpPr txBox="1">
            <a:spLocks noGrp="1"/>
          </p:cNvSpPr>
          <p:nvPr>
            <p:ph type="subTitle" idx="3"/>
          </p:nvPr>
        </p:nvSpPr>
        <p:spPr>
          <a:xfrm>
            <a:off x="715100" y="3797300"/>
            <a:ext cx="77139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BLANK_1_1_1_1_1_1_3">
    <p:bg>
      <p:bgPr>
        <a:solidFill>
          <a:schemeClr val="l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5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25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53235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" name="Google Shape;178;p25"/>
          <p:cNvSpPr txBox="1">
            <a:spLocks noGrp="1"/>
          </p:cNvSpPr>
          <p:nvPr>
            <p:ph type="subTitle" idx="1"/>
          </p:nvPr>
        </p:nvSpPr>
        <p:spPr>
          <a:xfrm>
            <a:off x="715100" y="3291950"/>
            <a:ext cx="3780600" cy="8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5"/>
          <p:cNvSpPr txBox="1">
            <a:spLocks noGrp="1"/>
          </p:cNvSpPr>
          <p:nvPr>
            <p:ph type="subTitle" idx="3"/>
          </p:nvPr>
        </p:nvSpPr>
        <p:spPr>
          <a:xfrm>
            <a:off x="715100" y="291215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80" name="Google Shape;180;p25"/>
          <p:cNvSpPr txBox="1">
            <a:spLocks noGrp="1"/>
          </p:cNvSpPr>
          <p:nvPr>
            <p:ph type="subTitle" idx="4"/>
          </p:nvPr>
        </p:nvSpPr>
        <p:spPr>
          <a:xfrm>
            <a:off x="4648300" y="3291950"/>
            <a:ext cx="3780600" cy="8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5"/>
          <p:cNvSpPr txBox="1">
            <a:spLocks noGrp="1"/>
          </p:cNvSpPr>
          <p:nvPr>
            <p:ph type="subTitle" idx="5"/>
          </p:nvPr>
        </p:nvSpPr>
        <p:spPr>
          <a:xfrm>
            <a:off x="4648300" y="291215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82" name="Google Shape;182;p25"/>
          <p:cNvSpPr txBox="1">
            <a:spLocks noGrp="1"/>
          </p:cNvSpPr>
          <p:nvPr>
            <p:ph type="title" idx="6" hasCustomPrompt="1"/>
          </p:nvPr>
        </p:nvSpPr>
        <p:spPr>
          <a:xfrm>
            <a:off x="4648300" y="253235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bg>
      <p:bgPr>
        <a:solidFill>
          <a:schemeClr val="lt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">
    <p:bg>
      <p:bgPr>
        <a:solidFill>
          <a:schemeClr val="lt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7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_1"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8"/>
          <p:cNvPicPr preferRelativeResize="0"/>
          <p:nvPr/>
        </p:nvPicPr>
        <p:blipFill rotWithShape="1">
          <a:blip r:embed="rId2">
            <a:alphaModFix/>
          </a:blip>
          <a:srcRect l="-6643" t="-11183" r="27548" b="-11170"/>
          <a:stretch/>
        </p:blipFill>
        <p:spPr>
          <a:xfrm>
            <a:off x="5819050" y="0"/>
            <a:ext cx="3324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9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9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9"/>
          <p:cNvSpPr txBox="1">
            <a:spLocks noGrp="1"/>
          </p:cNvSpPr>
          <p:nvPr>
            <p:ph type="ctrTitle"/>
          </p:nvPr>
        </p:nvSpPr>
        <p:spPr>
          <a:xfrm>
            <a:off x="715100" y="3330625"/>
            <a:ext cx="38568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subTitle" idx="1"/>
          </p:nvPr>
        </p:nvSpPr>
        <p:spPr>
          <a:xfrm>
            <a:off x="4571900" y="535000"/>
            <a:ext cx="2683800" cy="11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1" name="Google Shape;201;p29"/>
          <p:cNvSpPr txBox="1"/>
          <p:nvPr/>
        </p:nvSpPr>
        <p:spPr>
          <a:xfrm>
            <a:off x="4571863" y="2278000"/>
            <a:ext cx="2683800" cy="4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02" name="Google Shape;202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0"/>
          <p:cNvPicPr preferRelativeResize="0"/>
          <p:nvPr/>
        </p:nvPicPr>
        <p:blipFill rotWithShape="1">
          <a:blip r:embed="rId2">
            <a:alphaModFix/>
          </a:blip>
          <a:srcRect l="-6643" t="13471" r="27548" b="-35825"/>
          <a:stretch/>
        </p:blipFill>
        <p:spPr>
          <a:xfrm flipH="1">
            <a:off x="-10680" y="-2437"/>
            <a:ext cx="33212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10680" y="-2437"/>
            <a:ext cx="914408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l="174697" t="-83399" r="177064" b="41635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5100" y="1636300"/>
            <a:ext cx="3856800" cy="189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>
            <a:spLocks noGrp="1"/>
          </p:cNvSpPr>
          <p:nvPr>
            <p:ph type="pic" idx="2"/>
          </p:nvPr>
        </p:nvSpPr>
        <p:spPr>
          <a:xfrm>
            <a:off x="5715175" y="75"/>
            <a:ext cx="3429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1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11897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50466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/>
          <p:cNvPicPr preferRelativeResize="0"/>
          <p:nvPr/>
        </p:nvPicPr>
        <p:blipFill rotWithShape="1">
          <a:blip r:embed="rId2">
            <a:alphaModFix/>
          </a:blip>
          <a:srcRect l="104756" t="-108210" r="280062" b="47851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7"/>
          <p:cNvPicPr preferRelativeResize="0"/>
          <p:nvPr/>
        </p:nvPicPr>
        <p:blipFill rotWithShape="1">
          <a:blip r:embed="rId2">
            <a:alphaModFix/>
          </a:blip>
          <a:srcRect l="130683" t="-50527" r="175247" b="34585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5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715100" y="1641400"/>
            <a:ext cx="3856800" cy="72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>
            <a:spLocks noGrp="1"/>
          </p:cNvSpPr>
          <p:nvPr>
            <p:ph type="pic" idx="2"/>
          </p:nvPr>
        </p:nvSpPr>
        <p:spPr>
          <a:xfrm>
            <a:off x="5714900" y="-75"/>
            <a:ext cx="3429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8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23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9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4572000" y="3358100"/>
            <a:ext cx="38568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715100" y="4059800"/>
            <a:ext cx="7713600" cy="548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083700"/>
            <a:ext cx="7713900" cy="3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ctrTitle"/>
          </p:nvPr>
        </p:nvSpPr>
        <p:spPr>
          <a:xfrm>
            <a:off x="1637100" y="528207"/>
            <a:ext cx="5869800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latin typeface="Comfortaa SemiBold"/>
                <a:ea typeface="Comfortaa SemiBold"/>
                <a:cs typeface="Comfortaa SemiBold"/>
                <a:sym typeface="Comfortaa SemiBold"/>
              </a:rPr>
              <a:t>xUI</a:t>
            </a:r>
            <a:r>
              <a:rPr lang="en-US" sz="2400" dirty="0">
                <a:latin typeface="Comfortaa SemiBold"/>
                <a:ea typeface="Comfortaa SemiBold"/>
                <a:cs typeface="Comfortaa SemiBold"/>
                <a:sym typeface="Comfortaa SemiBold"/>
              </a:rPr>
              <a:t> – </a:t>
            </a:r>
            <a:r>
              <a:rPr lang="ru-RU" sz="2400" dirty="0">
                <a:latin typeface="Comfortaa SemiBold"/>
                <a:ea typeface="Comfortaa SemiBold"/>
                <a:cs typeface="Comfortaa SemiBold"/>
                <a:sym typeface="Comfortaa SemiBold"/>
              </a:rPr>
              <a:t>Студия Артемия Лебедева</a:t>
            </a:r>
            <a:br>
              <a:rPr lang="ru-RU" sz="2400" dirty="0">
                <a:latin typeface="Comfortaa SemiBold"/>
                <a:ea typeface="Comfortaa SemiBold"/>
                <a:cs typeface="Comfortaa SemiBold"/>
                <a:sym typeface="Comfortaa SemiBold"/>
              </a:rPr>
            </a:br>
            <a:br>
              <a:rPr lang="en-US" sz="2400" dirty="0">
                <a:latin typeface="Comfortaa SemiBold"/>
                <a:ea typeface="Comfortaa SemiBold"/>
                <a:cs typeface="Comfortaa SemiBold"/>
                <a:sym typeface="Comfortaa SemiBold"/>
              </a:rPr>
            </a:br>
            <a:r>
              <a:rPr lang="ru-RU" sz="2400" dirty="0">
                <a:latin typeface="Comfortaa SemiBold"/>
                <a:ea typeface="Comfortaa SemiBold"/>
                <a:cs typeface="Comfortaa SemiBold"/>
                <a:sym typeface="Comfortaa SemiBold"/>
              </a:rPr>
              <a:t>Оценка 360</a:t>
            </a:r>
            <a:endParaRPr sz="2400" dirty="0"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ubTitle" idx="1"/>
          </p:nvPr>
        </p:nvSpPr>
        <p:spPr>
          <a:xfrm>
            <a:off x="4926250" y="3609725"/>
            <a:ext cx="3860400" cy="11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Comfortaa" panose="020B0604020202020204" charset="0"/>
                <a:ea typeface="Roboto SemiBold" panose="020B0604020202020204" charset="0"/>
                <a:cs typeface="Comfortaa Light"/>
                <a:sym typeface="Comfortaa Light"/>
              </a:rPr>
              <a:t>Степановский Михаил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Comfortaa" panose="020B0604020202020204" charset="0"/>
                <a:ea typeface="Roboto SemiBold" panose="020B0604020202020204" charset="0"/>
                <a:cs typeface="Comfortaa"/>
                <a:sym typeface="Comfortaa"/>
              </a:rPr>
              <a:t>Лопатин Михаил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Comfortaa" panose="020B0604020202020204" charset="0"/>
                <a:ea typeface="Roboto SemiBold" panose="020B0604020202020204" charset="0"/>
                <a:cs typeface="Comfortaa"/>
                <a:sym typeface="Comfortaa"/>
              </a:rPr>
              <a:t>Романенко Степан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Comfortaa" panose="020B0604020202020204" charset="0"/>
                <a:ea typeface="Roboto SemiBold" panose="020B0604020202020204" charset="0"/>
                <a:cs typeface="Comfortaa"/>
                <a:sym typeface="Comfortaa"/>
              </a:rPr>
              <a:t>Попов Владислав</a:t>
            </a:r>
          </a:p>
        </p:txBody>
      </p:sp>
      <p:cxnSp>
        <p:nvCxnSpPr>
          <p:cNvPr id="217" name="Google Shape;217;p32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8" name="Google Shape;218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F1564C97-5F83-E923-36DC-3852F8E6E03B}"/>
              </a:ext>
            </a:extLst>
          </p:cNvPr>
          <p:cNvSpPr/>
          <p:nvPr/>
        </p:nvSpPr>
        <p:spPr bwMode="auto">
          <a:xfrm>
            <a:off x="1319781" y="1778718"/>
            <a:ext cx="967770" cy="967770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 dirty="0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92F3321F-34A7-0487-C276-40B07847CC50}"/>
              </a:ext>
            </a:extLst>
          </p:cNvPr>
          <p:cNvSpPr/>
          <p:nvPr/>
        </p:nvSpPr>
        <p:spPr bwMode="auto">
          <a:xfrm>
            <a:off x="3133094" y="1778718"/>
            <a:ext cx="967770" cy="967770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43E46B3D-69FA-0616-CC4B-C0F6545DA472}"/>
              </a:ext>
            </a:extLst>
          </p:cNvPr>
          <p:cNvSpPr/>
          <p:nvPr/>
        </p:nvSpPr>
        <p:spPr bwMode="auto">
          <a:xfrm>
            <a:off x="5163335" y="1778718"/>
            <a:ext cx="967770" cy="96777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4865814C-4B22-D541-3987-3A2F44009BE2}"/>
              </a:ext>
            </a:extLst>
          </p:cNvPr>
          <p:cNvSpPr/>
          <p:nvPr/>
        </p:nvSpPr>
        <p:spPr bwMode="auto">
          <a:xfrm>
            <a:off x="6952848" y="1778718"/>
            <a:ext cx="967770" cy="967770"/>
          </a:xfrm>
          <a:prstGeom prst="ellipse">
            <a:avLst/>
          </a:prstGeom>
          <a:blipFill dpi="0" rotWithShape="1">
            <a:blip r:embed="rId6"/>
            <a:srcRect/>
            <a:stretch>
              <a:fillRect l="-13000" r="-16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A6F49D4A-05CA-EDAA-EFCA-59509E71E48A}"/>
              </a:ext>
            </a:extLst>
          </p:cNvPr>
          <p:cNvSpPr txBox="1"/>
          <p:nvPr/>
        </p:nvSpPr>
        <p:spPr bwMode="auto">
          <a:xfrm>
            <a:off x="3148310" y="2849912"/>
            <a:ext cx="937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pPr algn="ctr"/>
            <a:r>
              <a:rPr lang="ru-RU" dirty="0">
                <a:solidFill>
                  <a:schemeClr val="tx1"/>
                </a:solidFill>
                <a:latin typeface="GT Eesti Pro Text" panose="00000500000000000000" pitchFamily="50" charset="-52"/>
                <a:cs typeface="GT Eesti Pro Text" panose="00000500000000000000" pitchFamily="50" charset="-52"/>
              </a:rPr>
              <a:t>Лопатин Михаил</a:t>
            </a: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DE554AF1-90FF-CB3F-8A8C-CE3536A5D1E6}"/>
              </a:ext>
            </a:extLst>
          </p:cNvPr>
          <p:cNvSpPr txBox="1"/>
          <p:nvPr/>
        </p:nvSpPr>
        <p:spPr bwMode="auto">
          <a:xfrm>
            <a:off x="1350214" y="2849912"/>
            <a:ext cx="937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pPr algn="ctr"/>
            <a:r>
              <a:rPr lang="ru-RU" dirty="0">
                <a:solidFill>
                  <a:schemeClr val="tx1"/>
                </a:solidFill>
                <a:latin typeface="GT Eesti Pro Text" panose="00000500000000000000" pitchFamily="50" charset="-52"/>
                <a:cs typeface="GT Eesti Pro Text" panose="00000500000000000000" pitchFamily="50" charset="-52"/>
              </a:rPr>
              <a:t>Лопатин Михаил</a:t>
            </a: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C8A50D6B-7477-3158-033D-FFF2807E76A8}"/>
              </a:ext>
            </a:extLst>
          </p:cNvPr>
          <p:cNvSpPr txBox="1"/>
          <p:nvPr/>
        </p:nvSpPr>
        <p:spPr bwMode="auto">
          <a:xfrm>
            <a:off x="5193768" y="2849912"/>
            <a:ext cx="937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pPr algn="ctr"/>
            <a:r>
              <a:rPr lang="ru-RU" dirty="0">
                <a:solidFill>
                  <a:schemeClr val="tx1"/>
                </a:solidFill>
                <a:latin typeface="GT Eesti Pro Text" panose="00000500000000000000" pitchFamily="50" charset="-52"/>
                <a:cs typeface="GT Eesti Pro Text" panose="00000500000000000000" pitchFamily="50" charset="-52"/>
              </a:rPr>
              <a:t>Лопатин Михаил</a:t>
            </a:r>
          </a:p>
        </p:txBody>
      </p:sp>
      <p:sp>
        <p:nvSpPr>
          <p:cNvPr id="14" name="TextBox 1">
            <a:extLst>
              <a:ext uri="{FF2B5EF4-FFF2-40B4-BE49-F238E27FC236}">
                <a16:creationId xmlns:a16="http://schemas.microsoft.com/office/drawing/2014/main" id="{E5D05950-4BE7-CA0D-33DE-1BCCC221436A}"/>
              </a:ext>
            </a:extLst>
          </p:cNvPr>
          <p:cNvSpPr txBox="1"/>
          <p:nvPr/>
        </p:nvSpPr>
        <p:spPr bwMode="auto">
          <a:xfrm>
            <a:off x="6968064" y="2847100"/>
            <a:ext cx="937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pPr algn="ctr"/>
            <a:r>
              <a:rPr lang="ru-RU" dirty="0">
                <a:solidFill>
                  <a:schemeClr val="tx1"/>
                </a:solidFill>
                <a:latin typeface="GT Eesti Pro Text" panose="00000500000000000000" pitchFamily="50" charset="-52"/>
                <a:cs typeface="GT Eesti Pro Text" panose="00000500000000000000" pitchFamily="50" charset="-52"/>
              </a:rPr>
              <a:t>Лопатин Михаил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08174" y="2851070"/>
            <a:ext cx="3101955" cy="133825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1"/>
          <p:cNvSpPr txBox="1">
            <a:spLocks noGrp="1"/>
          </p:cNvSpPr>
          <p:nvPr>
            <p:ph type="title"/>
          </p:nvPr>
        </p:nvSpPr>
        <p:spPr>
          <a:xfrm>
            <a:off x="715100" y="509075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Программная архитектура: данные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83" name="Google Shape;28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0275" y="1363525"/>
            <a:ext cx="9486848" cy="377992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90" name="Google Shape;290;p42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Выбор модели ранжирования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91" name="Google Shape;291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92" name="Google Shape;29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75" y="1113650"/>
            <a:ext cx="4924925" cy="318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2900" y="1020796"/>
            <a:ext cx="4101100" cy="3101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Выбор модели ранжирования</a:t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300" name="Google Shape;300;p43"/>
          <p:cNvGraphicFramePr/>
          <p:nvPr/>
        </p:nvGraphicFramePr>
        <p:xfrm>
          <a:off x="715100" y="1083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{CD00F882-BF35-43D0-B973-607D489BA5DF}</a:tableStyleId>
              </a:tblPr>
              <a:tblGrid>
                <a:gridCol w="213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6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6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5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Модель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Precision@30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Precision@10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Recall@30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Recall@10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TF-IDF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0.49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0.45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0.57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0.61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BM25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0.64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0.69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0.60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0.63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MiniLM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0.68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0.65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0.64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0.69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MPNet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0.69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0.68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0.71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0.73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bge-reranker-base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0.53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0.51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0.57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0.64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bge-reranker-v2-m3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0.71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0.75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0.75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0.76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Bge-reranker-v2-m3</a:t>
                      </a:r>
                      <a:b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</a:b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*finetuned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0.82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0.88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0.79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0.80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Модель ранжирования: дообучение BGE-reranker-v2-m3 </a:t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06" name="Google Shape;306;p44"/>
          <p:cNvGraphicFramePr/>
          <p:nvPr/>
        </p:nvGraphicFramePr>
        <p:xfrm>
          <a:off x="715100" y="1083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{2185DB83-BBF3-409C-BF8C-2A033DC0A6BF}</a:tableStyleId>
              </a:tblPr>
              <a:tblGrid>
                <a:gridCol w="173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0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Данные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10000 размеченных резюме по 100 вакансиями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Дообучение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Был использован фреймворк PyTorch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1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Метрики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На валидационных данных метрики Precision@k, Recall@k превышают значение 0.7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8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07" name="Google Shape;307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Выбор LLM</a:t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aphicFrame>
        <p:nvGraphicFramePr>
          <p:cNvPr id="314" name="Google Shape;314;p45"/>
          <p:cNvGraphicFramePr/>
          <p:nvPr/>
        </p:nvGraphicFramePr>
        <p:xfrm>
          <a:off x="668325" y="963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{CD00F882-BF35-43D0-B973-607D489BA5DF}</a:tableStyleId>
              </a:tblPr>
              <a:tblGrid>
                <a:gridCol w="2185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8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2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3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6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1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Модель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Accuracy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Precision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Recall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SemiBold"/>
                          <a:ea typeface="Roboto SemiBold"/>
                          <a:cs typeface="Roboto SemiBold"/>
                          <a:sym typeface="Roboto SemiBold"/>
                        </a:rPr>
                        <a:t>F1</a:t>
                      </a:r>
                      <a:endParaRPr>
                        <a:latin typeface="Roboto SemiBold"/>
                        <a:ea typeface="Roboto SemiBold"/>
                        <a:cs typeface="Roboto SemiBold"/>
                        <a:sym typeface="Roboto SemiBold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6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Gemini-2.0-flash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0.60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0.53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1.00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0.69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6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Qwq-32b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0.73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0.73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0.61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0.67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6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Claude-3.7-sonnet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0.60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0.62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0.28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0.38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16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Deepseek-r1-llama-8b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0.41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0.39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0.61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0.47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16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Deepseek-r1-qwen-32b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0.75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0.75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0.66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0.70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16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GPT-4o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0.80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0.76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0.80  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0.77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16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GPT-4o-mini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0.77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0.70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0.89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0.79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88900" marR="88900" marT="88900" marB="88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Текущий статус</a:t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20" name="Google Shape;320;p46"/>
          <p:cNvGraphicFramePr/>
          <p:nvPr/>
        </p:nvGraphicFramePr>
        <p:xfrm>
          <a:off x="715100" y="1083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{2185DB83-BBF3-409C-BF8C-2A033DC0A6BF}</a:tableStyleId>
              </a:tblPr>
              <a:tblGrid>
                <a:gridCol w="173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0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Что готово: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– Описаны цели и требования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– Разработка компонента завершена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– Описана архитектура компонента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Что осталось: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– Проект на этапе интеграции и доработок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1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Метрики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– Метрики ранжирования Precision@k, Recall@k превышают значение 0.7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– Метрика F1 на этапе оценки LLM – 0.79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8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21" name="Google Shape;321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47"/>
          <p:cNvPicPr preferRelativeResize="0"/>
          <p:nvPr/>
        </p:nvPicPr>
        <p:blipFill rotWithShape="1">
          <a:blip r:embed="rId3">
            <a:alphaModFix/>
          </a:blip>
          <a:srcRect l="7417" t="9339" r="7417" b="15160"/>
          <a:stretch/>
        </p:blipFill>
        <p:spPr>
          <a:xfrm>
            <a:off x="3661967" y="702925"/>
            <a:ext cx="1820080" cy="134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7"/>
          <p:cNvPicPr preferRelativeResize="0"/>
          <p:nvPr/>
        </p:nvPicPr>
        <p:blipFill rotWithShape="1">
          <a:blip r:embed="rId4">
            <a:alphaModFix/>
          </a:blip>
          <a:srcRect l="19590" t="6558" r="17579" b="6567"/>
          <a:stretch/>
        </p:blipFill>
        <p:spPr>
          <a:xfrm>
            <a:off x="5844957" y="1136700"/>
            <a:ext cx="2791870" cy="134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708174" y="2851070"/>
            <a:ext cx="3101955" cy="133825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7"/>
          <p:cNvSpPr txBox="1">
            <a:spLocks noGrp="1"/>
          </p:cNvSpPr>
          <p:nvPr>
            <p:ph type="title"/>
          </p:nvPr>
        </p:nvSpPr>
        <p:spPr>
          <a:xfrm>
            <a:off x="2643600" y="2266200"/>
            <a:ext cx="3856800" cy="6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Comfortaa"/>
                <a:ea typeface="Comfortaa"/>
                <a:cs typeface="Comfortaa"/>
                <a:sym typeface="Comfortaa"/>
              </a:rPr>
              <a:t>Конец!</a:t>
            </a:r>
            <a:endParaRPr sz="3000" b="1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30" name="Google Shape;330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331" name="Google Shape;331;p47"/>
          <p:cNvSpPr txBox="1"/>
          <p:nvPr/>
        </p:nvSpPr>
        <p:spPr>
          <a:xfrm>
            <a:off x="2708701" y="2910725"/>
            <a:ext cx="3726600" cy="2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Готов ответить на ваши вопросы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/>
        </p:nvSpPr>
        <p:spPr>
          <a:xfrm>
            <a:off x="6026725" y="2092025"/>
            <a:ext cx="3131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24" name="Google Shape;224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 Medium"/>
                <a:ea typeface="Comfortaa Medium"/>
                <a:cs typeface="Comfortaa Medium"/>
                <a:sym typeface="Comfortaa Medium"/>
              </a:rPr>
              <a:t>Постановка задачи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graphicFrame>
        <p:nvGraphicFramePr>
          <p:cNvPr id="225" name="Google Shape;225;p33"/>
          <p:cNvGraphicFramePr/>
          <p:nvPr>
            <p:extLst>
              <p:ext uri="{D42A27DB-BD31-4B8C-83A1-F6EECF244321}">
                <p14:modId xmlns:p14="http://schemas.microsoft.com/office/powerpoint/2010/main" val="1580741035"/>
              </p:ext>
            </p:extLst>
          </p:nvPr>
        </p:nvGraphicFramePr>
        <p:xfrm>
          <a:off x="668400" y="1172050"/>
          <a:ext cx="7239000" cy="3199878"/>
        </p:xfrm>
        <a:graphic>
          <a:graphicData uri="http://schemas.openxmlformats.org/drawingml/2006/table">
            <a:tbl>
              <a:tblPr>
                <a:noFill/>
                <a:tableStyleId>{2185DB83-BBF3-409C-BF8C-2A033DC0A6BF}</a:tableStyleId>
              </a:tblPr>
              <a:tblGrid>
                <a:gridCol w="1276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2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56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Проблема: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/>
                        <a:t>Классические 360 занимают недели, тексты отзывов противоречивы, итоговые отчёты трудно читать, риски предвзятости.</a:t>
                      </a:r>
                      <a:endParaRPr sz="1200" dirty="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6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Цель: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/>
                        <a:t>Сокращение человеко-часов HR 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/>
                        <a:t>Повышение качества анализа ОС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Удобство</a:t>
                      </a: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7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6" name="Google Shape;226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 Medium"/>
                <a:ea typeface="Comfortaa Medium"/>
                <a:cs typeface="Comfortaa Medium"/>
                <a:sym typeface="Comfortaa Medium"/>
              </a:rPr>
              <a:t>Функциональные требования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graphicFrame>
        <p:nvGraphicFramePr>
          <p:cNvPr id="232" name="Google Shape;232;p34"/>
          <p:cNvGraphicFramePr/>
          <p:nvPr/>
        </p:nvGraphicFramePr>
        <p:xfrm>
          <a:off x="715100" y="1083688"/>
          <a:ext cx="7239000" cy="2242600"/>
        </p:xfrm>
        <a:graphic>
          <a:graphicData uri="http://schemas.openxmlformats.org/drawingml/2006/table">
            <a:tbl>
              <a:tblPr>
                <a:noFill/>
                <a:tableStyleId>{2185DB83-BBF3-409C-BF8C-2A033DC0A6BF}</a:tableStyleId>
              </a:tblPr>
              <a:tblGrid>
                <a:gridCol w="56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9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1 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Импорт данных из Pyrus и hh.ru.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3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2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Фильтрация резюме.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3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Оценка релевантности через модель ранжирования.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4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LLM для конечной оценки.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5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Формирование ответа и передача и обратно в Pyrus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33" name="Google Shape;233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5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 Medium"/>
                <a:ea typeface="Comfortaa Medium"/>
                <a:cs typeface="Comfortaa Medium"/>
                <a:sym typeface="Comfortaa Medium"/>
              </a:rPr>
              <a:t>Нефункциональные требования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graphicFrame>
        <p:nvGraphicFramePr>
          <p:cNvPr id="239" name="Google Shape;239;p35"/>
          <p:cNvGraphicFramePr/>
          <p:nvPr/>
        </p:nvGraphicFramePr>
        <p:xfrm>
          <a:off x="715100" y="1083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{2185DB83-BBF3-409C-BF8C-2A033DC0A6BF}</a:tableStyleId>
              </a:tblPr>
              <a:tblGrid>
                <a:gridCol w="56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1 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Горизонтальная масштабируемость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2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Отказоустойчивость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1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3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Метрики Precision@k, Recall@k должны быть не менее 0.7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8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4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Использование PyTorch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Comfortaa Medium"/>
                          <a:ea typeface="Comfortaa Medium"/>
                          <a:cs typeface="Comfortaa Medium"/>
                          <a:sym typeface="Comfortaa Medium"/>
                        </a:rPr>
                        <a:t>5</a:t>
                      </a:r>
                      <a:endParaRPr>
                        <a:solidFill>
                          <a:schemeClr val="accent1"/>
                        </a:solidFill>
                        <a:latin typeface="Comfortaa Medium"/>
                        <a:ea typeface="Comfortaa Medium"/>
                        <a:cs typeface="Comfortaa Medium"/>
                        <a:sym typeface="Comfortaa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Сбор данных для дальнейшего дообучения</a:t>
                      </a:r>
                      <a:endParaRPr sz="12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40" name="Google Shape;240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Системная архитектура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6" name="Google Shape;246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47" name="Google Shape;24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050" y="947350"/>
            <a:ext cx="6592002" cy="419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Общий пайплайн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3" name="Google Shape;253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54" name="Google Shape;254;p37"/>
          <p:cNvSpPr txBox="1"/>
          <p:nvPr/>
        </p:nvSpPr>
        <p:spPr>
          <a:xfrm>
            <a:off x="441650" y="1312250"/>
            <a:ext cx="3078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1. Приходит вакансия из pyrus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2. Ищем резюме через hh.ru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3. Фильтрация резюме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4. Ранжирование по релевантности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5. Дополнительная оценка LLM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6. Отдаём обратно в pyrus 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55" name="Google Shape;2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175" y="0"/>
            <a:ext cx="6034825" cy="441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Программная архитектура: Фильтрация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61" name="Google Shape;26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9575" y="1013075"/>
            <a:ext cx="5984851" cy="398644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Программная архитектура: </a:t>
            </a:r>
            <a:br>
              <a:rPr lang="en" sz="1800">
                <a:latin typeface="Comfortaa"/>
                <a:ea typeface="Comfortaa"/>
                <a:cs typeface="Comfortaa"/>
                <a:sym typeface="Comfortaa"/>
              </a:rPr>
            </a:b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Ранжирование по релевантности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68" name="Google Shape;26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000" y="1242575"/>
            <a:ext cx="5572475" cy="40992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Программная архитектура: оценка от LLM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75" name="Google Shape;27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6900" y="969200"/>
            <a:ext cx="6589750" cy="41742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ad Funnel by Slidesgo">
  <a:themeElements>
    <a:clrScheme name="Simple Light">
      <a:dk1>
        <a:srgbClr val="15110E"/>
      </a:dk1>
      <a:lt1>
        <a:srgbClr val="FFFAF6"/>
      </a:lt1>
      <a:dk2>
        <a:srgbClr val="C2E5F5"/>
      </a:dk2>
      <a:lt2>
        <a:srgbClr val="5296B8"/>
      </a:lt2>
      <a:accent1>
        <a:srgbClr val="13566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10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389</Words>
  <Application>Microsoft Office PowerPoint</Application>
  <PresentationFormat>Экран (16:9)</PresentationFormat>
  <Paragraphs>173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8" baseType="lpstr">
      <vt:lpstr>Comfortaa SemiBold</vt:lpstr>
      <vt:lpstr>Roboto Medium</vt:lpstr>
      <vt:lpstr>Comfortaa</vt:lpstr>
      <vt:lpstr>Arial</vt:lpstr>
      <vt:lpstr>Roboto</vt:lpstr>
      <vt:lpstr>Albert Sans</vt:lpstr>
      <vt:lpstr>Comfortaa Medium</vt:lpstr>
      <vt:lpstr>Alexandria Medium</vt:lpstr>
      <vt:lpstr>Roboto SemiBold</vt:lpstr>
      <vt:lpstr>Roboto Light</vt:lpstr>
      <vt:lpstr>GT Eesti Pro Text</vt:lpstr>
      <vt:lpstr>Lead Funnel by Slidesgo</vt:lpstr>
      <vt:lpstr>xUI – Студия Артемия Лебедева  Оценка 360</vt:lpstr>
      <vt:lpstr>Постановка задачи</vt:lpstr>
      <vt:lpstr>Функциональные требования</vt:lpstr>
      <vt:lpstr>Нефункциональные требования</vt:lpstr>
      <vt:lpstr>Системная архитектура</vt:lpstr>
      <vt:lpstr>Общий пайплайн</vt:lpstr>
      <vt:lpstr>Программная архитектура: Фильтрация</vt:lpstr>
      <vt:lpstr>Программная архитектура:  Ранжирование по релевантности</vt:lpstr>
      <vt:lpstr>Программная архитектура: оценка от LLM</vt:lpstr>
      <vt:lpstr>Программная архитектура: данные  </vt:lpstr>
      <vt:lpstr>Выбор модели ранжирования</vt:lpstr>
      <vt:lpstr>Выбор модели ранжирования   </vt:lpstr>
      <vt:lpstr>Модель ранжирования: дообучение BGE-reranker-v2-m3    </vt:lpstr>
      <vt:lpstr>Выбор LLM   </vt:lpstr>
      <vt:lpstr>Текущий статус   </vt:lpstr>
      <vt:lpstr>Конец!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Michael Stepanovsky</cp:lastModifiedBy>
  <cp:revision>1</cp:revision>
  <dcterms:modified xsi:type="dcterms:W3CDTF">2025-09-05T20:45:34Z</dcterms:modified>
</cp:coreProperties>
</file>